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31"/>
  </p:notesMasterIdLst>
  <p:sldIdLst>
    <p:sldId id="257" r:id="rId2"/>
    <p:sldId id="269" r:id="rId3"/>
    <p:sldId id="270" r:id="rId4"/>
    <p:sldId id="305" r:id="rId5"/>
    <p:sldId id="306" r:id="rId6"/>
    <p:sldId id="308" r:id="rId7"/>
    <p:sldId id="327" r:id="rId8"/>
    <p:sldId id="328" r:id="rId9"/>
    <p:sldId id="329" r:id="rId10"/>
    <p:sldId id="330" r:id="rId11"/>
    <p:sldId id="331" r:id="rId12"/>
    <p:sldId id="309" r:id="rId13"/>
    <p:sldId id="310" r:id="rId14"/>
    <p:sldId id="332" r:id="rId15"/>
    <p:sldId id="333" r:id="rId16"/>
    <p:sldId id="334" r:id="rId17"/>
    <p:sldId id="335" r:id="rId18"/>
    <p:sldId id="312" r:id="rId19"/>
    <p:sldId id="342" r:id="rId20"/>
    <p:sldId id="343" r:id="rId21"/>
    <p:sldId id="313" r:id="rId22"/>
    <p:sldId id="341" r:id="rId23"/>
    <p:sldId id="314" r:id="rId24"/>
    <p:sldId id="346" r:id="rId25"/>
    <p:sldId id="337" r:id="rId26"/>
    <p:sldId id="338" r:id="rId27"/>
    <p:sldId id="339" r:id="rId28"/>
    <p:sldId id="340" r:id="rId29"/>
    <p:sldId id="345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18E"/>
    <a:srgbClr val="269626"/>
    <a:srgbClr val="C84074"/>
    <a:srgbClr val="B48900"/>
    <a:srgbClr val="F66670"/>
    <a:srgbClr val="F43E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90" autoAdjust="0"/>
    <p:restoredTop sz="94660"/>
  </p:normalViewPr>
  <p:slideViewPr>
    <p:cSldViewPr>
      <p:cViewPr varScale="1">
        <p:scale>
          <a:sx n="85" d="100"/>
          <a:sy n="85" d="100"/>
        </p:scale>
        <p:origin x="155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300E9-45FF-4051-84B8-72E156855462}" type="datetimeFigureOut">
              <a:rPr lang="pt-BR" smtClean="0"/>
              <a:t>15/05/2023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7BB334-13D8-4BAC-8F27-B7694A951D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0624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3085765"/>
            <a:ext cx="8240108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990600"/>
            <a:ext cx="79897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2495444"/>
            <a:ext cx="7989752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C695988-189A-4FC7-A36F-C735614DCE5C}" type="datetime1">
              <a:rPr lang="pt-BR" smtClean="0"/>
              <a:t>15/05/2023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2D4ED21-9052-4B8A-9976-D86DD305E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1411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B3D59-9A20-491A-880F-D31AE0A02EA3}" type="datetime1">
              <a:rPr lang="pt-BR" smtClean="0"/>
              <a:t>15/05/2023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4ED21-9052-4B8A-9976-D86DD305E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7745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755F735-E7E3-4CCE-838C-7E671E41764E}" type="datetime1">
              <a:rPr lang="pt-BR" smtClean="0"/>
              <a:t>15/05/2023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2D4ED21-9052-4B8A-9976-D86DD305E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6408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228003"/>
            <a:ext cx="7989752" cy="363079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8EAA4-E960-45AA-81A8-73676655DCF9}" type="datetime1">
              <a:rPr lang="pt-BR" smtClean="0"/>
              <a:t>15/05/2023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4ED21-9052-4B8A-9976-D86DD305E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1987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4906D44-4469-473D-A5A6-E5118D6BC5B1}" type="datetime1">
              <a:rPr lang="pt-BR" smtClean="0"/>
              <a:t>15/05/2023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2D4ED21-9052-4B8A-9976-D86DD305E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8527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85AF0-B1E3-4E76-A08D-379FE30FB29A}" type="datetime1">
              <a:rPr lang="pt-BR" smtClean="0"/>
              <a:t>15/05/2023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4ED21-9052-4B8A-9976-D86DD305E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951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F8E6E-2B28-4ED3-ADF1-CBAA6BA9F59B}" type="datetime1">
              <a:rPr lang="pt-BR" smtClean="0"/>
              <a:t>15/05/2023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4ED21-9052-4B8A-9976-D86DD305E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6670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922FC-14CD-46F9-978B-C55175C24A7D}" type="datetime1">
              <a:rPr lang="pt-BR" smtClean="0"/>
              <a:t>15/05/2023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4ED21-9052-4B8A-9976-D86DD305E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0066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4FED-D66F-4F21-A748-ACC3E7CFBB21}" type="datetime1">
              <a:rPr lang="pt-BR" smtClean="0"/>
              <a:t>15/05/2023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4ED21-9052-4B8A-9976-D86DD305E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9193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3816D59-3B09-4911-B10A-A2E0B18C4F54}" type="datetime1">
              <a:rPr lang="pt-BR" smtClean="0"/>
              <a:t>15/05/2023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2D4ED21-9052-4B8A-9976-D86DD305E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9657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A8D7F-A5AA-418D-9B5B-46B723A97D03}" type="datetime1">
              <a:rPr lang="pt-BR" smtClean="0"/>
              <a:t>15/05/2023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4ED21-9052-4B8A-9976-D86DD305E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1054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75BABE9-7D58-44EA-8E0E-BC0897D752AD}" type="datetime1">
              <a:rPr lang="pt-BR" smtClean="0"/>
              <a:t>15/05/2023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2D4ED21-9052-4B8A-9976-D86DD305E974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74466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://www.google.com.br/url?sa=i&amp;rct=j&amp;q=ferrovias&amp;source=images&amp;cd=&amp;cad=rja&amp;docid=bduV8jU9QIGMlM&amp;tbnid=-3NSvMkIpIPFRM:&amp;ved=0CAUQjRw&amp;url=http://www.portogente.com.br/evp/index.php?p=ementa&amp;id=38&amp;ei=WtWgUb_eJIfy9gTZuoGgCw&amp;bvm=bv.47008514,d.dmQ&amp;psig=AFQjCNGWRk9KxwRh2jj4GEDdCHEl4Gx4vQ&amp;ust=136958125863954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hyperlink" Target="http://www.google.com.br/url?sa=i&amp;rct=j&amp;q=rodovias&amp;source=images&amp;cd=&amp;cad=rja&amp;docid=C-2satkpg1P8_M&amp;tbnid=VHZnab3Pf7LwYM:&amp;ved=0CAUQjRw&amp;url=http://www.br.all.biz/construcao-rodovias-s980&amp;ei=SNagUc7UOYq49QTI6IGgAw&amp;bvm=bv.47008514,d.dmQ&amp;psig=AFQjCNFsOuGZBeOJ8N_LrKHbrZSpiObY8g&amp;ust=1369581301701546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google.com.br/url?sa=i&amp;rct=j&amp;q=usina+de+energia+el&#233;trica+em+s&#227;o+paulo&amp;source=images&amp;cd=&amp;cad=rja&amp;docid=Auhg6xEqGjpoEM&amp;tbnid=DUU2oTtm9n_3_M:&amp;ved=0CAUQjRw&amp;url=http://www.aesbrasil.com.br/areadenegocios/Paginas/Inicio.aspx&amp;ei=WdegUdK5F4iE9gTSgIGQBg&amp;bvm=bv.47008514,d.dmQ&amp;psig=AFQjCNENH-SnTb1pxams2aaizCLMyEW7Qw&amp;ust=1369581703058507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hyperlink" Target="http://www.google.com.br/url?sa=i&amp;rct=j&amp;q=Banco+do+Brasil&amp;source=images&amp;cd=&amp;cad=rja&amp;docid=CDUZaB5Fv4qxkM&amp;tbnid=ongqzp0PXSlJkM:&amp;ved=0CAUQjRw&amp;url=http://www.aprovaconcursos.com.br/noticias/2013/04/24/veja-como-sera-a-pontuacao-do-concurso-bb-2013/&amp;ei=wNagUZD0L4a29gSSkoDgBQ&amp;bvm=bv.47008514,d.dmQ&amp;psig=AFQjCNH2Y4e95emM57XuF22GTY0TVUnHIg&amp;ust=1369581623614828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://www.google.com.br/url?sa=i&amp;rct=j&amp;q=S%C3%A3o+Paulo&amp;source=images&amp;cd=&amp;cad=rja&amp;docid=06aFFsSwdT7mPM&amp;tbnid=1SNmA_DxeY47XM:&amp;ved=0CAUQjRw&amp;url=http://www.edestinos.com.br/blog/2012/11/destino-rio-e-sao-paulo/&amp;ei=WyihUYHGDovk9gTar4CwAg&amp;bvm=bv.47008514,d.dmQ&amp;psig=AFQjCNErWRg0lt9awxts6H-fhLLyAA3SIg&amp;ust=1369602445551856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http://www.google.com.br/url?sa=i&amp;rct=j&amp;q=Desconcentra%C3%A7%C3%A3o+industrial+no+Brasil&amp;source=images&amp;cd=&amp;cad=rja&amp;docid=0JB0hdf83W2vhM&amp;tbnid=qKnfWBeq5ZGEyM:&amp;ved=0CAUQjRw&amp;url=http://www.essaseoutras.xpg.com.br/geografia-das-industrias-distribuicao-da-atividade-industrial-no-mundo/&amp;ei=UTmhUbePAY2O9AS2vICoAw&amp;bvm=bv.47008514,d.dmQ&amp;psig=AFQjCNGUWQ7W7Y4lrap0LRRi4lxHbmDmNg&amp;ust=1369606771362668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://blogs.estadao.com.br/publicos/tag/stf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hyperlink" Target="http://www.google.com.br/url?sa=i&amp;rct=j&amp;q=Salvador+-+regi%C3%A3o+do+Iguatemi&amp;source=images&amp;cd=&amp;cad=rja&amp;docid=-Dt8ECe1YpvABM&amp;tbnid=BbyBjkUXREeEYM:&amp;ved=0CAUQjRw&amp;url=http://salvador.olx.com.br/salvador-prime-265-m-iid-447524991&amp;ei=qk6hUYaMLYaA9gTykYGABA&amp;bvm=bv.47008514,d.dmQ&amp;psig=AFQjCNEDECdI0q6iq2EPLHbKkRkkglN-3w&amp;ust=1369612185487210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hyperlink" Target="http://www.google.com.br/url?sa=i&amp;rct=j&amp;q=Brasil+-+devasta%C3%A7%C3%A3o+da+vegeta%C3%A7%C3%A3o+original+-+mapa&amp;source=images&amp;cd=&amp;cad=rja&amp;docid=lCeQ7kn9yfKFxM&amp;tbnid=dEzDhAAvIiyUyM:&amp;ved=0CAUQjRw&amp;url=http://www.riosvivos.org.br/Noticia/Atlas+dos+Remanescentes+Florestais+da+Mata+Atlantica+/15676&amp;ei=2lKhUdWKFoHS9ATut4HwCg&amp;bvm=bv.47008514,d.dmQ&amp;psig=AFQjCNGMM2vdrolub8MH8m0nKUVa2VjQEA&amp;ust=1369612973434098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google.com.br/url?sa=i&amp;rct=j&amp;q=Exporta&#231;&#227;o+de+caf&#233;&amp;source=images&amp;cd=&amp;cad=rja&amp;docid=jE9igwtHh9FjWM&amp;tbnid=ftOIZGmuVKDKuM:&amp;ved=0CAUQjRw&amp;url=http://www.digisulnet.com.br/&amp;ei=2smgUZDUGYnO9gSJxICACw&amp;bvm=bv.47008514,d.dmQ&amp;psig=AFQjCNGn0Xm7DBH8dXttv1602PLPTebhpQ&amp;ust=1369578312578828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://www.google.com.br/url?sa=i&amp;rct=j&amp;q=escravos+trabalhando&amp;source=images&amp;cd=&amp;cad=rja&amp;docid=1JEgOZga-hGXoM&amp;tbnid=ah8--hS6cecwuM:&amp;ved=0CAUQjRw&amp;url=http://otemporb.blogspot.com/2010/09/rio-bonito-e-sua-historia-historia-de.html&amp;ei=KsugUbnmE4b68gSHiIC4CA&amp;bvm=bv.47008514,d.dmQ&amp;psig=AFQjCNEZ40lui2ep7QNyLBb9x9Nt0UL6eA&amp;ust=136957864161540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hyperlink" Target="http://www.google.com.br/url?sa=i&amp;rct=j&amp;q=pagamento+de+funcion&#225;rios&amp;source=images&amp;cd=&amp;cad=rja&amp;docid=s1OJwhcpR7BrCM&amp;tbnid=WokSYwXz3OWQ_M:&amp;ved=0CAUQjRw&amp;url=http://samuelcn.blogspot.com/2013/03/prefeitura-de-coelho-neto-antecipa.html&amp;ei=ncugUYLPKZG-9gS3pIHACQ&amp;bvm=bv.47008514,d.dmQ&amp;psig=AFQjCNGKiCg-olceO_Uhn1kR_TiNzH9-kA&amp;ust=1369578773679000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://www.google.com.br/url?sa=i&amp;rct=j&amp;q=Lavoura+de+caf&#233;&amp;source=images&amp;cd=&amp;cad=rja&amp;docid=6oYqv3-HAzC9jM&amp;tbnid=Qf1W9cHWTYGaXM:&amp;ved=0CAUQjRw&amp;url=http://comcienciaagro.blogspot.com/2010/07/encontrada-no-brasil-especie-de-cafe.html&amp;ei=xdOgUbWbFoLQ8wT1mICYBA&amp;bvm=bv.47008514,d.dmQ&amp;psig=AFQjCNGer8LG5BP7wfFjYaxAkQ4fBn9MHA&amp;ust=136958077989604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hyperlink" Target="http://www.google.com.br/url?sa=i&amp;rct=j&amp;q=Lavoura+de+caf&#233;&amp;source=images&amp;cd=&amp;cad=rja&amp;docid=2-UVHAmuWOmevM&amp;tbnid=ytDTXZAwyBhApM:&amp;ved=0CAUQjRw&amp;url=http://www.gazetadopovo.com.br/reveleoparana/foto.phtml?foto_id=2202&amp;cidade_id=2&amp;ei=k9OgUcyuKJDc8wSG9IHIBQ&amp;bvm=bv.47008514,d.dmQ&amp;psig=AFQjCNGer8LG5BP7wfFjYaxAkQ4fBn9MHA&amp;ust=136958077989604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 indústria do futuro – EnergySteel">
            <a:extLst>
              <a:ext uri="{FF2B5EF4-FFF2-40B4-BE49-F238E27FC236}">
                <a16:creationId xmlns:a16="http://schemas.microsoft.com/office/drawing/2014/main" id="{FA690E7C-E81D-46EF-AA42-015646DA9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65866"/>
            <a:ext cx="8208912" cy="376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ítulo 1"/>
          <p:cNvSpPr txBox="1">
            <a:spLocks/>
          </p:cNvSpPr>
          <p:nvPr/>
        </p:nvSpPr>
        <p:spPr>
          <a:xfrm>
            <a:off x="557300" y="764704"/>
            <a:ext cx="8029400" cy="718453"/>
          </a:xfrm>
          <a:prstGeom prst="rect">
            <a:avLst/>
          </a:prstGeom>
          <a:noFill/>
          <a:ln w="158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91440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Atividade industrial no Brasil</a:t>
            </a:r>
            <a:endParaRPr lang="pt-BR" sz="4400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5" name="Subtítulo 2"/>
          <p:cNvSpPr txBox="1">
            <a:spLocks/>
          </p:cNvSpPr>
          <p:nvPr/>
        </p:nvSpPr>
        <p:spPr>
          <a:xfrm>
            <a:off x="395536" y="1904171"/>
            <a:ext cx="2078575" cy="4944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Geografia</a:t>
            </a:r>
            <a:endParaRPr lang="pt-BR" sz="2400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16" name="Subtítulo 2"/>
          <p:cNvSpPr txBox="1">
            <a:spLocks/>
          </p:cNvSpPr>
          <p:nvPr/>
        </p:nvSpPr>
        <p:spPr>
          <a:xfrm>
            <a:off x="467544" y="6237312"/>
            <a:ext cx="8208912" cy="4616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18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Prof. Everton Assunção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2B1D032-6174-44E1-96E2-4FFFC32888FE}"/>
              </a:ext>
            </a:extLst>
          </p:cNvPr>
          <p:cNvSpPr txBox="1"/>
          <p:nvPr/>
        </p:nvSpPr>
        <p:spPr>
          <a:xfrm>
            <a:off x="557300" y="1268760"/>
            <a:ext cx="8029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Capítulo 04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BBBECA72-5B81-4940-8CF3-DB5E7CE39E15}"/>
              </a:ext>
            </a:extLst>
          </p:cNvPr>
          <p:cNvSpPr txBox="1">
            <a:spLocks/>
          </p:cNvSpPr>
          <p:nvPr/>
        </p:nvSpPr>
        <p:spPr>
          <a:xfrm>
            <a:off x="7236296" y="1936938"/>
            <a:ext cx="1440160" cy="461663"/>
          </a:xfrm>
          <a:prstGeom prst="rect">
            <a:avLst/>
          </a:prstGeom>
          <a:solidFill>
            <a:schemeClr val="accent1"/>
          </a:solidFill>
        </p:spPr>
        <p:txBody>
          <a:bodyPr>
            <a:noAutofit/>
          </a:bodyPr>
          <a:lstStyle>
            <a:lvl1pPr marL="0" indent="0" algn="ctr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2ª parte</a:t>
            </a:r>
            <a:endParaRPr lang="pt-BR" sz="24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A1BABDE-B5A5-452C-97C7-40E577CDC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493842"/>
            <a:ext cx="467544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fld>
            <a:endParaRPr lang="pt-BR" sz="12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13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539552" y="630545"/>
            <a:ext cx="80648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itchFamily="34" charset="0"/>
              </a:rPr>
              <a:t>Benefícios trazidos pela crescente exportação de café: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395537" y="1909810"/>
            <a:ext cx="4631871" cy="129266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pt-B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Desenvolvimento de meios de transporte (</a:t>
            </a:r>
            <a:r>
              <a:rPr lang="pt-BR" sz="2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ferrovias e rodovias</a:t>
            </a:r>
            <a:r>
              <a:rPr lang="pt-B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8194" name="Picture 2" descr="http://www.portogente.com.br/arquivos/id_29580_ferrovias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474658"/>
            <a:ext cx="3960440" cy="29066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br.all.biz/img/br/service_catalog/980.jpe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408" y="2060848"/>
            <a:ext cx="3695306" cy="43204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A78DBBD-DA39-4DC2-BF99-6EC05C348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4448" y="6492875"/>
            <a:ext cx="539552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</a:t>
            </a:fld>
            <a:endParaRPr lang="pt-BR" sz="12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97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http://www.aesbrasil.com.br/SiteCollectionImages/areadenegociosgeracao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16" y="3236336"/>
            <a:ext cx="6116264" cy="315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467544" y="1916832"/>
            <a:ext cx="5256584" cy="129266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pt-B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Serviços bancários, instalação de usinas geradoras de eletricidade, entre outros.</a:t>
            </a:r>
          </a:p>
        </p:txBody>
      </p:sp>
      <p:pic>
        <p:nvPicPr>
          <p:cNvPr id="10242" name="Picture 2" descr="http://www.aprovaconcursos.com.br/noticias/wp-content/uploads/2013/04/Banco-do-Brasil-logo2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106071"/>
            <a:ext cx="3062840" cy="34760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E3BAB39-101B-4B29-9A8A-B4BB4372F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0954" y="6474988"/>
            <a:ext cx="770468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</a:t>
            </a:fld>
            <a:endParaRPr lang="pt-BR" sz="12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3B5B38-87BA-4422-8FCD-2ADC82E10250}"/>
              </a:ext>
            </a:extLst>
          </p:cNvPr>
          <p:cNvSpPr txBox="1"/>
          <p:nvPr/>
        </p:nvSpPr>
        <p:spPr>
          <a:xfrm>
            <a:off x="539552" y="630545"/>
            <a:ext cx="80648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itchFamily="34" charset="0"/>
              </a:rPr>
              <a:t>Benefícios trazidos pela crescente exportação de café:</a:t>
            </a:r>
          </a:p>
        </p:txBody>
      </p:sp>
    </p:spTree>
    <p:extLst>
      <p:ext uri="{BB962C8B-B14F-4D97-AF65-F5344CB8AC3E}">
        <p14:creationId xmlns:p14="http://schemas.microsoft.com/office/powerpoint/2010/main" val="975263333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edestinos.com.br/blog/wp-content/uploads/2012/11/São-Paulo1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16832"/>
            <a:ext cx="8784976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467545" y="548680"/>
            <a:ext cx="820891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 cidade de </a:t>
            </a:r>
            <a:r>
              <a:rPr lang="pt-BR" sz="2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São Paulo </a:t>
            </a:r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concentrou </a:t>
            </a:r>
          </a:p>
          <a:p>
            <a:pPr algn="ctr"/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 maneira mais expressiva o volume de</a:t>
            </a:r>
          </a:p>
          <a:p>
            <a:pPr algn="ctr"/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6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capital obtido pela exportação de café</a:t>
            </a:r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134EF0B-B36B-4D69-BEFC-FB75BA770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62674" y="6492875"/>
            <a:ext cx="770468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</a:t>
            </a:fld>
            <a:endParaRPr lang="pt-BR" sz="1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53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 descr="10 Melhores Ideias de Sapatos | Sapatos, Sapatos masculinos ...">
            <a:extLst>
              <a:ext uri="{FF2B5EF4-FFF2-40B4-BE49-F238E27FC236}">
                <a16:creationId xmlns:a16="http://schemas.microsoft.com/office/drawing/2014/main" id="{7C8E3BC2-CD76-4EBA-91F0-D295F391F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861048"/>
            <a:ext cx="3179598" cy="29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395536" y="563775"/>
            <a:ext cx="8352928" cy="138499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pt-B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industrialização brasileira</a:t>
            </a:r>
            <a:r>
              <a:rPr lang="pt-B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teve início com a </a:t>
            </a:r>
            <a:r>
              <a:rPr lang="pt-BR" sz="28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produção de bens de consumo não duráveis</a:t>
            </a:r>
            <a:r>
              <a:rPr lang="pt-B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voltados para a satisfação das </a:t>
            </a:r>
            <a:r>
              <a:rPr lang="pt-BR" sz="28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necessidades básicas</a:t>
            </a:r>
            <a:r>
              <a:rPr lang="pt-B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da população.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01400C3-07BD-4561-8CD8-EF84BA870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492875"/>
            <a:ext cx="458968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</a:t>
            </a:fld>
            <a:endParaRPr lang="pt-BR" sz="1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14C48EE-A43E-4B87-A348-061E2D1BD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085144"/>
            <a:ext cx="3251608" cy="2135678"/>
          </a:xfrm>
          <a:prstGeom prst="rect">
            <a:avLst/>
          </a:prstGeom>
        </p:spPr>
      </p:pic>
      <p:pic>
        <p:nvPicPr>
          <p:cNvPr id="8196" name="Picture 4" descr="Indústria de Alimentos e Bebidas: receitas para o desenvolvimento ...">
            <a:extLst>
              <a:ext uri="{FF2B5EF4-FFF2-40B4-BE49-F238E27FC236}">
                <a16:creationId xmlns:a16="http://schemas.microsoft.com/office/drawing/2014/main" id="{D8EB3D88-4FE4-4135-AE69-9FEBC32EFE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71"/>
          <a:stretch/>
        </p:blipFill>
        <p:spPr bwMode="auto">
          <a:xfrm>
            <a:off x="5237320" y="2085400"/>
            <a:ext cx="3525716" cy="213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708C10F-E6D3-4B0A-8E5B-DC19F43CD95B}"/>
              </a:ext>
            </a:extLst>
          </p:cNvPr>
          <p:cNvSpPr txBox="1"/>
          <p:nvPr/>
        </p:nvSpPr>
        <p:spPr>
          <a:xfrm>
            <a:off x="395536" y="422082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Tecidos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9CB96DA-82AB-4F73-A606-44AD165F9E2C}"/>
              </a:ext>
            </a:extLst>
          </p:cNvPr>
          <p:cNvSpPr txBox="1"/>
          <p:nvPr/>
        </p:nvSpPr>
        <p:spPr>
          <a:xfrm>
            <a:off x="5250122" y="4232564"/>
            <a:ext cx="3500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Bebidas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BC73A60-E38B-402D-ADD0-9388BDEF0A04}"/>
              </a:ext>
            </a:extLst>
          </p:cNvPr>
          <p:cNvSpPr txBox="1"/>
          <p:nvPr/>
        </p:nvSpPr>
        <p:spPr>
          <a:xfrm>
            <a:off x="1331640" y="6222796"/>
            <a:ext cx="3500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Calçados</a:t>
            </a:r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599120F-D841-43A7-85BB-2EFEF30E2ED9}"/>
              </a:ext>
            </a:extLst>
          </p:cNvPr>
          <p:cNvSpPr txBox="1"/>
          <p:nvPr/>
        </p:nvSpPr>
        <p:spPr>
          <a:xfrm>
            <a:off x="5312728" y="4891781"/>
            <a:ext cx="35001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pt-BR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Essas indústrias não exigem grandes investimentos para serem instaladas e costumam dar lucro em pouco tempo.</a:t>
            </a:r>
          </a:p>
        </p:txBody>
      </p:sp>
    </p:spTree>
    <p:extLst>
      <p:ext uri="{BB962C8B-B14F-4D97-AF65-F5344CB8AC3E}">
        <p14:creationId xmlns:p14="http://schemas.microsoft.com/office/powerpoint/2010/main" val="239977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323528" y="620688"/>
            <a:ext cx="3384376" cy="258532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Apenas por volta dos anos de 1930 foram implantadas no Brasil as </a:t>
            </a:r>
            <a:r>
              <a:rPr lang="pt-BR" sz="2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indústrias de base</a:t>
            </a:r>
            <a:r>
              <a:rPr lang="pt-BR" sz="2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especialmente a </a:t>
            </a:r>
            <a:r>
              <a:rPr lang="pt-BR" sz="27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siderúrgica</a:t>
            </a:r>
            <a:r>
              <a:rPr lang="pt-BR" sz="2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86C70F9-22E8-4B04-9321-9BDA4720B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492875"/>
            <a:ext cx="456686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14</a:t>
            </a:fld>
            <a:endParaRPr lang="pt-BR" sz="1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220" name="Picture 4" descr="TYBA ONLINE :: Assunto: Companhia Siderúrgica Nacional (CSN ...">
            <a:extLst>
              <a:ext uri="{FF2B5EF4-FFF2-40B4-BE49-F238E27FC236}">
                <a16:creationId xmlns:a16="http://schemas.microsoft.com/office/drawing/2014/main" id="{82669D8F-6DBF-4DB0-8661-8C83358CF0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5"/>
          <a:stretch/>
        </p:blipFill>
        <p:spPr bwMode="auto">
          <a:xfrm>
            <a:off x="3707904" y="657481"/>
            <a:ext cx="4968552" cy="299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Incêndio atinge alto-forno II da Usiminas de Cubatão - Época ...">
            <a:extLst>
              <a:ext uri="{FF2B5EF4-FFF2-40B4-BE49-F238E27FC236}">
                <a16:creationId xmlns:a16="http://schemas.microsoft.com/office/drawing/2014/main" id="{6E70841D-0E1F-43AB-B834-D3B3AE6DA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754" y="3789041"/>
            <a:ext cx="4965702" cy="269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CSN fará investimento de R$ 1,5 bilhão em Polo Metal-Metalúrgico ...">
            <a:extLst>
              <a:ext uri="{FF2B5EF4-FFF2-40B4-BE49-F238E27FC236}">
                <a16:creationId xmlns:a16="http://schemas.microsoft.com/office/drawing/2014/main" id="{57E49383-31F5-4865-A52F-E84E283A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291061"/>
            <a:ext cx="3240360" cy="319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32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442528" y="536739"/>
            <a:ext cx="827669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Nos anos de 1950 veio a </a:t>
            </a:r>
            <a:r>
              <a:rPr lang="pt-BR" sz="2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indústria automobilística</a:t>
            </a:r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que até hoje é a </a:t>
            </a:r>
            <a:r>
              <a:rPr lang="pt-BR" sz="26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principal atividade industrial do país</a:t>
            </a:r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pelo valor que produz.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3D01D60-99BB-43A1-AC7F-A79DA4BB8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01274" y="6492875"/>
            <a:ext cx="442726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15</a:t>
            </a:fld>
            <a:endParaRPr lang="pt-BR" sz="1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D43F19E-29B7-45E2-B15A-1B965F2F0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28" y="1877521"/>
            <a:ext cx="8258746" cy="476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0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467544" y="564216"/>
            <a:ext cx="820891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Com o tempo, a grande </a:t>
            </a:r>
            <a:r>
              <a:rPr lang="pt-BR" sz="2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concentração de indústrias na cidade de São Paulo</a:t>
            </a:r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foi atingindo os municípios vizinhos como o </a:t>
            </a:r>
            <a:r>
              <a:rPr lang="pt-BR" sz="2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ABCD</a:t>
            </a:r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e a </a:t>
            </a:r>
            <a:r>
              <a:rPr lang="pt-BR" sz="2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Baixada Santista</a:t>
            </a:r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pt-BR" sz="2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Santos, Cubatão, etc.</a:t>
            </a:r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E5613B5-792A-465A-868B-AB1A2BEB6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820" y="6492875"/>
            <a:ext cx="770468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16</a:t>
            </a:fld>
            <a:endParaRPr lang="pt-BR" sz="1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Ensino Médio 2ª Série.. - ppt video online carregar">
            <a:extLst>
              <a:ext uri="{FF2B5EF4-FFF2-40B4-BE49-F238E27FC236}">
                <a16:creationId xmlns:a16="http://schemas.microsoft.com/office/drawing/2014/main" id="{D52F4D56-AE9B-4E37-A351-198C467AC3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" t="1701" r="26376" b="2128"/>
          <a:stretch/>
        </p:blipFill>
        <p:spPr bwMode="auto">
          <a:xfrm>
            <a:off x="467544" y="1988840"/>
            <a:ext cx="4608512" cy="4588141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dernodoaluno geografia 2º vol 01 by angelo - issuu">
            <a:extLst>
              <a:ext uri="{FF2B5EF4-FFF2-40B4-BE49-F238E27FC236}">
                <a16:creationId xmlns:a16="http://schemas.microsoft.com/office/drawing/2014/main" id="{1CE658E8-B7FC-46B2-A0AC-F964006836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9" t="40551" r="10716" b="10322"/>
          <a:stretch/>
        </p:blipFill>
        <p:spPr bwMode="auto">
          <a:xfrm rot="1961210">
            <a:off x="5066366" y="2612804"/>
            <a:ext cx="3337780" cy="268266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eta: Dobrada para Cima 15">
            <a:extLst>
              <a:ext uri="{FF2B5EF4-FFF2-40B4-BE49-F238E27FC236}">
                <a16:creationId xmlns:a16="http://schemas.microsoft.com/office/drawing/2014/main" id="{AAA5B591-7151-402D-A58F-EDFBAC5EAC87}"/>
              </a:ext>
            </a:extLst>
          </p:cNvPr>
          <p:cNvSpPr/>
          <p:nvPr/>
        </p:nvSpPr>
        <p:spPr>
          <a:xfrm>
            <a:off x="3491880" y="5229200"/>
            <a:ext cx="2664296" cy="216024"/>
          </a:xfrm>
          <a:prstGeom prst="bent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661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467544" y="536739"/>
            <a:ext cx="820891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 cidade de </a:t>
            </a:r>
            <a:r>
              <a:rPr lang="pt-BR" sz="2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São Paulo e seus arredores</a:t>
            </a:r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tornaram-se a porção do espaço geográfico brasileiro preferido pelas empresas </a:t>
            </a:r>
            <a:r>
              <a:rPr lang="pt-BR" sz="26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transnacionais</a:t>
            </a:r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para a instalação de suas filiais.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2176141-15A1-4A32-807C-2D4AFBCE5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492875"/>
            <a:ext cx="467544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17</a:t>
            </a:fld>
            <a:endParaRPr lang="pt-BR" sz="1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290" name="Picture 2" descr="Multinacionais e o Trabalho">
            <a:extLst>
              <a:ext uri="{FF2B5EF4-FFF2-40B4-BE49-F238E27FC236}">
                <a16:creationId xmlns:a16="http://schemas.microsoft.com/office/drawing/2014/main" id="{9788C6D5-9209-43E1-A23F-62C276575E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45" b="5376"/>
          <a:stretch/>
        </p:blipFill>
        <p:spPr bwMode="auto">
          <a:xfrm>
            <a:off x="467544" y="1990312"/>
            <a:ext cx="8136904" cy="450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17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www.essaseoutras.com.br/wp-content/uploads/2012/03/industria-mapa.jpg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16"/>
          <a:stretch/>
        </p:blipFill>
        <p:spPr bwMode="auto">
          <a:xfrm>
            <a:off x="3319749" y="1988840"/>
            <a:ext cx="5356708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/>
          <p:cNvSpPr txBox="1"/>
          <p:nvPr/>
        </p:nvSpPr>
        <p:spPr>
          <a:xfrm>
            <a:off x="467544" y="2428531"/>
            <a:ext cx="2808312" cy="353943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Desde os anos 1970, vem ocorrendo uma relativa </a:t>
            </a:r>
            <a:r>
              <a:rPr lang="pt-BR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desconcentração</a:t>
            </a: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da atividade industrial no Brasil.</a:t>
            </a:r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539552" y="826995"/>
            <a:ext cx="8031392" cy="792088"/>
          </a:xfrm>
          <a:prstGeom prst="rect">
            <a:avLst/>
          </a:prstGeom>
          <a:noFill/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Desconcentração Industrial</a:t>
            </a:r>
            <a:endParaRPr lang="pt-BR" sz="3600" b="1" dirty="0">
              <a:solidFill>
                <a:srgbClr val="FFFF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BAEB526-0EE3-462A-AA16-58B1A0811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5116" y="6492875"/>
            <a:ext cx="770468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18</a:t>
            </a:fld>
            <a:endParaRPr lang="pt-BR" sz="1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4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91680" y="815564"/>
            <a:ext cx="5904651" cy="86453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Deseconomia de escala</a:t>
            </a:r>
          </a:p>
        </p:txBody>
      </p:sp>
      <p:sp>
        <p:nvSpPr>
          <p:cNvPr id="8" name="Retângulo 7"/>
          <p:cNvSpPr/>
          <p:nvPr/>
        </p:nvSpPr>
        <p:spPr>
          <a:xfrm>
            <a:off x="539550" y="2348880"/>
            <a:ext cx="8064891" cy="1260595"/>
          </a:xfrm>
          <a:prstGeom prst="rect">
            <a:avLst/>
          </a:prstGeom>
          <a:solidFill>
            <a:srgbClr val="269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Ocorre quando uma aglomeração urbana – neste caso, São Paulo e seus arredores – torna-se desfavorável à implantação de novas empresas.</a:t>
            </a:r>
          </a:p>
        </p:txBody>
      </p:sp>
      <p:sp>
        <p:nvSpPr>
          <p:cNvPr id="9" name="Retângulo 8"/>
          <p:cNvSpPr/>
          <p:nvPr/>
        </p:nvSpPr>
        <p:spPr>
          <a:xfrm>
            <a:off x="4259214" y="3723977"/>
            <a:ext cx="3409124" cy="4318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pt-BR" sz="22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Impostos elevados</a:t>
            </a:r>
          </a:p>
        </p:txBody>
      </p:sp>
      <p:sp>
        <p:nvSpPr>
          <p:cNvPr id="10" name="Retângulo 9"/>
          <p:cNvSpPr/>
          <p:nvPr/>
        </p:nvSpPr>
        <p:spPr>
          <a:xfrm>
            <a:off x="4259214" y="4212927"/>
            <a:ext cx="3409124" cy="4318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pt-BR" sz="22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Falta de segurança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4259214" y="4700289"/>
            <a:ext cx="3409124" cy="4318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pt-BR" sz="22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Terrenos caros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4259214" y="5189239"/>
            <a:ext cx="3409124" cy="4318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pt-BR" sz="22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Congestionamentos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4259214" y="5676602"/>
            <a:ext cx="3409124" cy="4318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pt-BR" sz="22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Poluição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4257627" y="6165552"/>
            <a:ext cx="3409123" cy="4318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pt-BR" sz="22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Elevado custo de vida</a:t>
            </a:r>
          </a:p>
        </p:txBody>
      </p:sp>
      <p:cxnSp>
        <p:nvCxnSpPr>
          <p:cNvPr id="19" name="Conector reto 18"/>
          <p:cNvCxnSpPr>
            <a:cxnSpLocks/>
          </p:cNvCxnSpPr>
          <p:nvPr/>
        </p:nvCxnSpPr>
        <p:spPr>
          <a:xfrm>
            <a:off x="1995488" y="1917266"/>
            <a:ext cx="0" cy="431614"/>
          </a:xfrm>
          <a:prstGeom prst="line">
            <a:avLst/>
          </a:prstGeom>
          <a:ln w="50800">
            <a:solidFill>
              <a:srgbClr val="FF0000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angulado 19"/>
          <p:cNvCxnSpPr>
            <a:cxnSpLocks/>
          </p:cNvCxnSpPr>
          <p:nvPr/>
        </p:nvCxnSpPr>
        <p:spPr>
          <a:xfrm rot="16200000" flipH="1">
            <a:off x="3749627" y="3495476"/>
            <a:ext cx="323850" cy="695325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angulado 20"/>
          <p:cNvCxnSpPr>
            <a:cxnSpLocks/>
            <a:endCxn id="10" idx="1"/>
          </p:cNvCxnSpPr>
          <p:nvPr/>
        </p:nvCxnSpPr>
        <p:spPr>
          <a:xfrm rot="16200000" flipH="1">
            <a:off x="3505151" y="3674764"/>
            <a:ext cx="812800" cy="695326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angulado 21"/>
          <p:cNvCxnSpPr>
            <a:cxnSpLocks/>
            <a:endCxn id="11" idx="1"/>
          </p:cNvCxnSpPr>
          <p:nvPr/>
        </p:nvCxnSpPr>
        <p:spPr>
          <a:xfrm rot="16200000" flipH="1">
            <a:off x="3261470" y="3918445"/>
            <a:ext cx="1300162" cy="695326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angulado 22"/>
          <p:cNvCxnSpPr>
            <a:cxnSpLocks/>
            <a:endCxn id="12" idx="1"/>
          </p:cNvCxnSpPr>
          <p:nvPr/>
        </p:nvCxnSpPr>
        <p:spPr>
          <a:xfrm rot="16200000" flipH="1">
            <a:off x="3016995" y="4162920"/>
            <a:ext cx="1789112" cy="695326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angulado 23"/>
          <p:cNvCxnSpPr>
            <a:cxnSpLocks/>
            <a:endCxn id="13" idx="1"/>
          </p:cNvCxnSpPr>
          <p:nvPr/>
        </p:nvCxnSpPr>
        <p:spPr>
          <a:xfrm rot="16200000" flipH="1">
            <a:off x="2773313" y="4406601"/>
            <a:ext cx="2276476" cy="695326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angulado 24"/>
          <p:cNvCxnSpPr>
            <a:cxnSpLocks/>
            <a:endCxn id="14" idx="1"/>
          </p:cNvCxnSpPr>
          <p:nvPr/>
        </p:nvCxnSpPr>
        <p:spPr>
          <a:xfrm rot="16200000" flipH="1">
            <a:off x="2528442" y="4652267"/>
            <a:ext cx="2765426" cy="692944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Espaço Reservado para Número de Slide 1"/>
          <p:cNvSpPr>
            <a:spLocks noGrp="1"/>
          </p:cNvSpPr>
          <p:nvPr>
            <p:ph type="sldNum" sz="quarter" idx="12"/>
          </p:nvPr>
        </p:nvSpPr>
        <p:spPr>
          <a:xfrm>
            <a:off x="8676456" y="6467872"/>
            <a:ext cx="467544" cy="402530"/>
          </a:xfrm>
        </p:spPr>
        <p:txBody>
          <a:bodyPr/>
          <a:lstStyle/>
          <a:p>
            <a:pPr>
              <a:defRPr/>
            </a:pPr>
            <a:fld id="{C2E47C7B-EF1A-4768-881C-5BB98E58A54B}" type="slidenum">
              <a:rPr lang="en-US" sz="12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>
                <a:defRPr/>
              </a:pPr>
              <a:t>19</a:t>
            </a:fld>
            <a:endParaRPr lang="en-US" sz="1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3" name="Picture 2" descr="http://blogs.estadao.com.br/publicos/files/2012/05/saco-de-dinheiro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796943"/>
            <a:ext cx="1872208" cy="267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tângulo 33"/>
          <p:cNvSpPr/>
          <p:nvPr/>
        </p:nvSpPr>
        <p:spPr>
          <a:xfrm>
            <a:off x="683568" y="806602"/>
            <a:ext cx="864096" cy="830997"/>
          </a:xfrm>
          <a:prstGeom prst="rect">
            <a:avLst/>
          </a:prstGeom>
          <a:ln w="254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BR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1º</a:t>
            </a:r>
            <a:endParaRPr lang="pt-BR" sz="4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1147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543124" y="836712"/>
            <a:ext cx="8057752" cy="732264"/>
          </a:xfrm>
          <a:prstGeom prst="rect">
            <a:avLst/>
          </a:prstGeom>
          <a:noFill/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A industrialização no Brasil</a:t>
            </a:r>
          </a:p>
          <a:p>
            <a:pPr marL="0" indent="0" algn="ctr">
              <a:buNone/>
            </a:pPr>
            <a:endParaRPr lang="pt-BR" sz="3600" b="1" dirty="0">
              <a:solidFill>
                <a:srgbClr val="FFFF00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395536" y="2492896"/>
            <a:ext cx="273352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Denomina-se </a:t>
            </a:r>
            <a:r>
              <a:rPr lang="pt-BR" sz="3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industrialização</a:t>
            </a:r>
            <a:r>
              <a:rPr lang="pt-BR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o processo de implantação de indústrias em um país ou região.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A0A256B-F0E4-45E8-AA9B-914B1637F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9267" y="6492875"/>
            <a:ext cx="770468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fld>
            <a:endParaRPr lang="pt-BR" sz="1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2" name="Picture 4" descr="Consumo de gás cai 10,27% em outubro com menor uso em térmicas ...">
            <a:extLst>
              <a:ext uri="{FF2B5EF4-FFF2-40B4-BE49-F238E27FC236}">
                <a16:creationId xmlns:a16="http://schemas.microsoft.com/office/drawing/2014/main" id="{629E6785-7D54-4FE8-80C6-231FB5C92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16"/>
          <a:stretch/>
        </p:blipFill>
        <p:spPr bwMode="auto">
          <a:xfrm>
            <a:off x="3129060" y="2060848"/>
            <a:ext cx="5546604" cy="443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46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E30F88C0-7AA2-4864-8901-7430B7B0E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162" y="3394669"/>
            <a:ext cx="3839558" cy="3091855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619672" y="836712"/>
            <a:ext cx="4526978" cy="75646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Guerra fiscal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539551" y="2472333"/>
            <a:ext cx="8116073" cy="1054893"/>
          </a:xfrm>
          <a:prstGeom prst="rect">
            <a:avLst/>
          </a:prstGeom>
          <a:solidFill>
            <a:srgbClr val="00518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Geneva" charset="-128"/>
                <a:cs typeface="Calibri" panose="020F0502020204030204" pitchFamily="34" charset="0"/>
              </a:rPr>
              <a:t>Competição entre estados ou municípios para atrair novos investimentos.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539551" y="3991448"/>
            <a:ext cx="4301597" cy="646236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Oferecendo incentivos para as empresas que ali se instalassem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1555032" y="4898033"/>
            <a:ext cx="3305000" cy="661986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pt-BR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Terrenos baratos ou até doados pelo poder público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1555032" y="5706070"/>
            <a:ext cx="3305000" cy="603250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pt-BR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Isenção de impostos</a:t>
            </a:r>
          </a:p>
        </p:txBody>
      </p:sp>
      <p:cxnSp>
        <p:nvCxnSpPr>
          <p:cNvPr id="26" name="Conector reto 25"/>
          <p:cNvCxnSpPr>
            <a:cxnSpLocks/>
          </p:cNvCxnSpPr>
          <p:nvPr/>
        </p:nvCxnSpPr>
        <p:spPr>
          <a:xfrm>
            <a:off x="2123728" y="1916832"/>
            <a:ext cx="0" cy="432048"/>
          </a:xfrm>
          <a:prstGeom prst="line">
            <a:avLst/>
          </a:prstGeom>
          <a:ln w="50800">
            <a:solidFill>
              <a:srgbClr val="FF0000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/>
          <p:cNvCxnSpPr>
            <a:cxnSpLocks/>
          </p:cNvCxnSpPr>
          <p:nvPr/>
        </p:nvCxnSpPr>
        <p:spPr>
          <a:xfrm>
            <a:off x="2570337" y="3573016"/>
            <a:ext cx="0" cy="372641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tângulo 27"/>
          <p:cNvSpPr/>
          <p:nvPr/>
        </p:nvSpPr>
        <p:spPr>
          <a:xfrm>
            <a:off x="909118" y="4372570"/>
            <a:ext cx="893762" cy="26511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1600" dirty="0">
              <a:cs typeface="Arial" pitchFamily="34" charset="0"/>
            </a:endParaRPr>
          </a:p>
        </p:txBody>
      </p:sp>
      <p:cxnSp>
        <p:nvCxnSpPr>
          <p:cNvPr id="29" name="Conector angulado 28"/>
          <p:cNvCxnSpPr>
            <a:cxnSpLocks/>
            <a:endCxn id="17" idx="1"/>
          </p:cNvCxnSpPr>
          <p:nvPr/>
        </p:nvCxnSpPr>
        <p:spPr>
          <a:xfrm rot="16200000" flipH="1">
            <a:off x="1015679" y="4689673"/>
            <a:ext cx="591344" cy="487362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angulado 29"/>
          <p:cNvCxnSpPr>
            <a:cxnSpLocks/>
            <a:endCxn id="18" idx="1"/>
          </p:cNvCxnSpPr>
          <p:nvPr/>
        </p:nvCxnSpPr>
        <p:spPr>
          <a:xfrm rot="16200000" flipH="1">
            <a:off x="626345" y="5079008"/>
            <a:ext cx="1370012" cy="487362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Espaço Reservado para Número de Slide 1"/>
          <p:cNvSpPr>
            <a:spLocks noGrp="1"/>
          </p:cNvSpPr>
          <p:nvPr>
            <p:ph type="sldNum" sz="quarter" idx="12"/>
          </p:nvPr>
        </p:nvSpPr>
        <p:spPr>
          <a:xfrm>
            <a:off x="8655629" y="6486525"/>
            <a:ext cx="491932" cy="371475"/>
          </a:xfrm>
        </p:spPr>
        <p:txBody>
          <a:bodyPr/>
          <a:lstStyle/>
          <a:p>
            <a:pPr>
              <a:defRPr/>
            </a:pPr>
            <a:fld id="{C2E47C7B-EF1A-4768-881C-5BB98E58A54B}" type="slidenum">
              <a:rPr lang="en-US" sz="12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>
                <a:defRPr/>
              </a:pPr>
              <a:t>20</a:t>
            </a:fld>
            <a:endParaRPr lang="en-US" sz="1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635621" y="850305"/>
            <a:ext cx="735094" cy="707886"/>
          </a:xfrm>
          <a:prstGeom prst="rect">
            <a:avLst/>
          </a:prstGeom>
          <a:ln w="254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2º</a:t>
            </a:r>
            <a:endParaRPr lang="pt-BR" sz="4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42750747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Webquest - Paisagens">
            <a:extLst>
              <a:ext uri="{FF2B5EF4-FFF2-40B4-BE49-F238E27FC236}">
                <a16:creationId xmlns:a16="http://schemas.microsoft.com/office/drawing/2014/main" id="{262FE558-4512-4419-90DA-ACD422A86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8" t="7347" r="2279"/>
          <a:stretch/>
        </p:blipFill>
        <p:spPr bwMode="auto">
          <a:xfrm>
            <a:off x="2699792" y="1916833"/>
            <a:ext cx="6001456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481809" y="945577"/>
            <a:ext cx="8194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itchFamily="34" charset="0"/>
              </a:rPr>
              <a:t>Indústria e espaço geográfico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251520" y="2708920"/>
            <a:ext cx="2448272" cy="249299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Com a </a:t>
            </a:r>
            <a:r>
              <a:rPr lang="pt-BR" sz="2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industrialização</a:t>
            </a:r>
            <a:r>
              <a:rPr lang="pt-B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as paisagens do país foram profundamente alteradas.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26508A9-418E-4D36-BE8B-3452C12E5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8464" y="6492875"/>
            <a:ext cx="395536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</a:t>
            </a:fld>
            <a:endParaRPr lang="pt-BR" sz="1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63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467544" y="701469"/>
            <a:ext cx="82089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pt-B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industrialização</a:t>
            </a:r>
            <a:r>
              <a:rPr lang="pt-B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e a </a:t>
            </a:r>
            <a:r>
              <a:rPr lang="pt-B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modernização</a:t>
            </a:r>
            <a:r>
              <a:rPr lang="pt-B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da sociedade produzem consequências </a:t>
            </a:r>
            <a:r>
              <a:rPr lang="pt-BR" sz="28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positivas</a:t>
            </a:r>
            <a:r>
              <a:rPr lang="pt-B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pt-B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8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negativas</a:t>
            </a:r>
            <a:r>
              <a:rPr lang="pt-B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3" name="Retângulo 2"/>
          <p:cNvSpPr/>
          <p:nvPr/>
        </p:nvSpPr>
        <p:spPr>
          <a:xfrm>
            <a:off x="467544" y="1919462"/>
            <a:ext cx="3888432" cy="584775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Positivas</a:t>
            </a:r>
            <a:endParaRPr lang="pt-B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4644008" y="1921187"/>
            <a:ext cx="4032448" cy="58477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Negativas</a:t>
            </a:r>
            <a:endParaRPr lang="pt-B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B9DD345-FFDA-46E4-8AB3-52D93BD50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820" y="6492875"/>
            <a:ext cx="770468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22</a:t>
            </a:fld>
            <a:endParaRPr lang="pt-BR" sz="1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BC876A9-9E89-4910-B73D-E1DEAC15F55F}"/>
              </a:ext>
            </a:extLst>
          </p:cNvPr>
          <p:cNvSpPr txBox="1"/>
          <p:nvPr/>
        </p:nvSpPr>
        <p:spPr>
          <a:xfrm>
            <a:off x="467544" y="2702244"/>
            <a:ext cx="3816424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Aumento da expectativa de vida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Diminuição da mortalidade infantil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Aumento do bem-estar das famílias, com mais acesso a produtos e serviços, etc.</a:t>
            </a:r>
            <a:endParaRPr lang="pt-BR" sz="24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7750BBB-5AD7-4F5C-A9A0-EF334D2FC4F5}"/>
              </a:ext>
            </a:extLst>
          </p:cNvPr>
          <p:cNvSpPr txBox="1"/>
          <p:nvPr/>
        </p:nvSpPr>
        <p:spPr>
          <a:xfrm>
            <a:off x="4644008" y="2739907"/>
            <a:ext cx="4032448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Destruição da natureza original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Desmatamentos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Intensa poluição do ar e das águas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Produção e acúmulo de lixo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Engarrafamentos de trânsito, etc.</a:t>
            </a:r>
            <a:endParaRPr lang="pt-BR" sz="2400" dirty="0"/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88EB3DF-19D0-4915-91D9-19383BBCEDE6}"/>
              </a:ext>
            </a:extLst>
          </p:cNvPr>
          <p:cNvCxnSpPr>
            <a:cxnSpLocks/>
          </p:cNvCxnSpPr>
          <p:nvPr/>
        </p:nvCxnSpPr>
        <p:spPr>
          <a:xfrm>
            <a:off x="4499993" y="1919462"/>
            <a:ext cx="0" cy="457341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04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395537" y="620688"/>
            <a:ext cx="4428158" cy="289310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pt-BR" sz="2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Revolução Industrial</a:t>
            </a:r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representou um </a:t>
            </a:r>
            <a:r>
              <a:rPr lang="pt-BR" sz="26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marco, um momento de virada na ação humana sobre a natureza</a:t>
            </a:r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pois criou novas e mais </a:t>
            </a:r>
            <a:r>
              <a:rPr lang="pt-BR" sz="2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potentes máquinas</a:t>
            </a:r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pt-BR" sz="2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multiplicou a população mundial</a:t>
            </a:r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27DE5F8-5413-4C4A-AC91-F55CB7617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5" y="6503269"/>
            <a:ext cx="447259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23</a:t>
            </a:fld>
            <a:endParaRPr lang="pt-BR" sz="1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364" name="Picture 4" descr="As fases da Revolução Industrial | Computador &amp; Sociedade Two JR">
            <a:extLst>
              <a:ext uri="{FF2B5EF4-FFF2-40B4-BE49-F238E27FC236}">
                <a16:creationId xmlns:a16="http://schemas.microsoft.com/office/drawing/2014/main" id="{B6420202-7088-4A66-BA0D-92614CC60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39" y="3668607"/>
            <a:ext cx="4426656" cy="278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nano | Eco4u">
            <a:extLst>
              <a:ext uri="{FF2B5EF4-FFF2-40B4-BE49-F238E27FC236}">
                <a16:creationId xmlns:a16="http://schemas.microsoft.com/office/drawing/2014/main" id="{7219449C-141C-4E8F-BEB2-1754212B4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696" y="908719"/>
            <a:ext cx="3924768" cy="518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018318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1E5001B-8229-4E92-A155-7E3B11156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59" y="1700808"/>
            <a:ext cx="8257881" cy="4802462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43061" y="620688"/>
            <a:ext cx="8257880" cy="169277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Devemos lembrar que a </a:t>
            </a:r>
            <a:r>
              <a:rPr lang="pt-BR" sz="2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industrialização</a:t>
            </a:r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é acompanhada pela </a:t>
            </a:r>
            <a:r>
              <a:rPr lang="pt-BR" sz="2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urbanização</a:t>
            </a:r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por uma maior necessidade de </a:t>
            </a:r>
            <a:r>
              <a:rPr lang="pt-BR" sz="26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energia</a:t>
            </a:r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e pela expansão da utilização dos </a:t>
            </a:r>
            <a:r>
              <a:rPr lang="pt-BR" sz="26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recursos naturais</a:t>
            </a:r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 algn="ctr"/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como água e minérios.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27DE5F8-5413-4C4A-AC91-F55CB7617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5" y="6503269"/>
            <a:ext cx="447259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24</a:t>
            </a:fld>
            <a:endParaRPr lang="pt-BR" sz="1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291248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467544" y="542307"/>
            <a:ext cx="820891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Com a Revolução Industrial – a </a:t>
            </a:r>
            <a:r>
              <a:rPr lang="pt-BR" sz="26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sociedade moderna ou industrial</a:t>
            </a:r>
            <a:r>
              <a:rPr lang="pt-BR" sz="2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– passou a produzir o seu espaço geográfico, </a:t>
            </a:r>
            <a:r>
              <a:rPr lang="pt-BR" sz="26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modificando profundamente o meio ambiente</a:t>
            </a:r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DA78CBE-A1CB-4676-AD89-AA9AA3212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492875"/>
            <a:ext cx="467544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25</a:t>
            </a:fld>
            <a:endParaRPr lang="pt-BR" sz="1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386" name="Picture 2" descr="City Tour em Sao Paulo - São Paulo">
            <a:extLst>
              <a:ext uri="{FF2B5EF4-FFF2-40B4-BE49-F238E27FC236}">
                <a16:creationId xmlns:a16="http://schemas.microsoft.com/office/drawing/2014/main" id="{237CB78B-55D2-4B44-8EA6-A37E12F8EF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6"/>
          <a:stretch/>
        </p:blipFill>
        <p:spPr bwMode="auto">
          <a:xfrm>
            <a:off x="467544" y="1916832"/>
            <a:ext cx="8220192" cy="457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86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467544" y="548680"/>
            <a:ext cx="820891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Foi com a </a:t>
            </a:r>
            <a:r>
              <a:rPr lang="pt-BR" sz="25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Revolução Industrial</a:t>
            </a:r>
            <a:r>
              <a:rPr lang="pt-BR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que a </a:t>
            </a:r>
            <a:r>
              <a:rPr lang="pt-BR" sz="25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natureza passou a ser profundamente modificada</a:t>
            </a:r>
            <a:r>
              <a:rPr lang="pt-BR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até chegar ao grave problema atual de </a:t>
            </a:r>
            <a:r>
              <a:rPr lang="pt-BR" sz="25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poluição</a:t>
            </a:r>
            <a:r>
              <a:rPr lang="pt-BR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pt-BR" sz="25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degradação do meio ambiente</a:t>
            </a:r>
            <a:r>
              <a:rPr lang="pt-BR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A9D4D5D-A315-440E-BE34-C739FA708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5" y="6492875"/>
            <a:ext cx="457243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26</a:t>
            </a:fld>
            <a:endParaRPr lang="pt-BR" sz="12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412" name="Picture 4" descr="RESUMO completo e Questões sobre PROBLEMAS AMBIENTAIS com GABARITO ...">
            <a:extLst>
              <a:ext uri="{FF2B5EF4-FFF2-40B4-BE49-F238E27FC236}">
                <a16:creationId xmlns:a16="http://schemas.microsoft.com/office/drawing/2014/main" id="{064442DD-94E9-4735-8E8E-DE9862E12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16832"/>
            <a:ext cx="8186092" cy="449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03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467545" y="725283"/>
            <a:ext cx="82089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Isso também ocorreu com o </a:t>
            </a:r>
            <a:r>
              <a:rPr lang="pt-B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Brasil</a:t>
            </a:r>
            <a:r>
              <a:rPr lang="pt-B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 As </a:t>
            </a:r>
            <a:r>
              <a:rPr lang="pt-BR" sz="28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paisagens naturais</a:t>
            </a:r>
            <a:r>
              <a:rPr lang="pt-BR" sz="2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também foram profundamente </a:t>
            </a:r>
            <a:r>
              <a:rPr lang="pt-BR" sz="28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alteradas</a:t>
            </a:r>
            <a:r>
              <a:rPr lang="pt-B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4340" name="Picture 4" descr="http://images01.olx.com.br/ui/14/50/91/1351085944_447524991_1-Salvador-Prime-265-m-Caminho-das-arvores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916833"/>
            <a:ext cx="8136904" cy="46805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5796136" y="2060848"/>
            <a:ext cx="2664296" cy="10156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Salvador - Bahia Avenida Tancredo Neves</a:t>
            </a:r>
            <a:endParaRPr lang="pt-BR" sz="20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4DC68-FD77-4AB1-86C4-2A7B31A65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4448" y="6451784"/>
            <a:ext cx="539551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27</a:t>
            </a:fld>
            <a:endParaRPr lang="pt-BR" sz="1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79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467544" y="729425"/>
            <a:ext cx="82089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Com tudo isso, a </a:t>
            </a:r>
            <a:r>
              <a:rPr lang="pt-B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natureza original</a:t>
            </a:r>
            <a:r>
              <a:rPr lang="pt-B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com raras exceções, quase não existe mais.</a:t>
            </a:r>
          </a:p>
        </p:txBody>
      </p:sp>
      <p:pic>
        <p:nvPicPr>
          <p:cNvPr id="15368" name="Picture 8" descr="http://www.riosvivos.org.br/arquivos/site_noticias_1737073719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8" y="1988840"/>
            <a:ext cx="8136904" cy="371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eta para a direita 1"/>
          <p:cNvSpPr/>
          <p:nvPr/>
        </p:nvSpPr>
        <p:spPr>
          <a:xfrm>
            <a:off x="3779912" y="3789040"/>
            <a:ext cx="1358882" cy="792088"/>
          </a:xfrm>
          <a:prstGeom prst="rightArrow">
            <a:avLst>
              <a:gd name="adj1" fmla="val 50000"/>
              <a:gd name="adj2" fmla="val 48545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974534" y="5733256"/>
            <a:ext cx="2664296" cy="646331"/>
          </a:xfrm>
          <a:prstGeom prst="rect">
            <a:avLst/>
          </a:prstGeom>
          <a:solidFill>
            <a:srgbClr val="00518E"/>
          </a:solidFill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Mata Atlântica</a:t>
            </a:r>
          </a:p>
          <a:p>
            <a:pPr algn="ctr"/>
            <a:r>
              <a:rPr lang="pt-BR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1500</a:t>
            </a:r>
            <a:endParaRPr lang="pt-BR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5436096" y="5805264"/>
            <a:ext cx="2664296" cy="64633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Mata Atlântica</a:t>
            </a:r>
          </a:p>
          <a:p>
            <a:pPr algn="ctr"/>
            <a:r>
              <a:rPr lang="pt-BR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2010</a:t>
            </a:r>
            <a:endParaRPr lang="pt-BR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1111983-33C5-45CF-A241-25A794EC0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3532" y="6492875"/>
            <a:ext cx="770468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28</a:t>
            </a:fld>
            <a:endParaRPr lang="pt-BR" sz="1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00768"/>
      </p:ext>
    </p:extLst>
  </p:cSld>
  <p:clrMapOvr>
    <a:masterClrMapping/>
  </p:clrMapOvr>
  <p:transition spd="slow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0CBDF66-15EC-4393-815A-20DA8F674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62674" y="6492875"/>
            <a:ext cx="770468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latin typeface="Calibri" panose="020F0502020204030204" pitchFamily="34" charset="0"/>
                <a:cs typeface="Calibri" panose="020F0502020204030204" pitchFamily="34" charset="0"/>
              </a:rPr>
              <a:t>29</a:t>
            </a:fld>
            <a:endParaRPr lang="pt-BR" sz="12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F53F3BE-E304-4BFD-B30F-02B7EFA1BE78}"/>
              </a:ext>
            </a:extLst>
          </p:cNvPr>
          <p:cNvSpPr txBox="1"/>
          <p:nvPr/>
        </p:nvSpPr>
        <p:spPr>
          <a:xfrm>
            <a:off x="539552" y="908720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Grato pela atenção!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02EE1C9-57B6-4CC3-B66B-38C25AC756E2}"/>
              </a:ext>
            </a:extLst>
          </p:cNvPr>
          <p:cNvSpPr txBox="1"/>
          <p:nvPr/>
        </p:nvSpPr>
        <p:spPr>
          <a:xfrm>
            <a:off x="4427984" y="2636912"/>
            <a:ext cx="41044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051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“Que Deus, na sua infinita bondade, nos ilumine, proteja e abençoe”.</a:t>
            </a:r>
          </a:p>
        </p:txBody>
      </p:sp>
      <p:pic>
        <p:nvPicPr>
          <p:cNvPr id="7" name="Picture 2" descr="Aurora da Rua » Colégio Antonio Vieira">
            <a:extLst>
              <a:ext uri="{FF2B5EF4-FFF2-40B4-BE49-F238E27FC236}">
                <a16:creationId xmlns:a16="http://schemas.microsoft.com/office/drawing/2014/main" id="{2BAAF788-0A2F-45B6-A679-F538EF354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34" y="2647456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69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BFF1E8A-3E3F-4A67-97F8-32C8D4123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BBA9C7-5B8B-474E-9392-E742C78ED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52F3B2-AFE1-41E8-9E34-D2B02A658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8E2F28-54A2-432C-AAF7-7154C3D57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3085765"/>
            <a:ext cx="8447150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86191B5-2583-4B3E-B008-3E5A37614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26FABFF-7F73-4ACB-B75F-0BD7C13470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6" r="24789" b="-1"/>
          <a:stretch/>
        </p:blipFill>
        <p:spPr>
          <a:xfrm>
            <a:off x="334900" y="723899"/>
            <a:ext cx="5623962" cy="567690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9C7CFDB-8577-4539-8795-F8B34A307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723899"/>
            <a:ext cx="277749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95C4DB5-1B45-490F-A51B-23C9B9A43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C20DDE-67DF-47CA-B658-875EA5D81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rgbClr val="7EA9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2B4ED93-D6A4-4A1D-9CA7-A0549AB6D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91B25AC-D94F-497E-AF64-0237F284D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669" y="6492874"/>
            <a:ext cx="76233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2D4ED21-9052-4B8A-9976-D86DD305E974}" type="slidenum">
              <a:rPr lang="en-US" sz="1200" b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>
                <a:spcAft>
                  <a:spcPts val="600"/>
                </a:spcAft>
              </a:pPr>
              <a:t>3</a:t>
            </a:fld>
            <a:endParaRPr lang="en-US" sz="1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98F8E71-6AC7-4129-8B0F-5E68D356CCB7}"/>
              </a:ext>
            </a:extLst>
          </p:cNvPr>
          <p:cNvSpPr txBox="1"/>
          <p:nvPr/>
        </p:nvSpPr>
        <p:spPr>
          <a:xfrm>
            <a:off x="6031610" y="1833205"/>
            <a:ext cx="275044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 processo de </a:t>
            </a:r>
            <a:r>
              <a:rPr lang="pt-BR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industrialização</a:t>
            </a:r>
            <a:r>
              <a:rPr lang="pt-BR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ocasiona a </a:t>
            </a:r>
            <a:r>
              <a:rPr lang="pt-BR" sz="30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urbanização</a:t>
            </a:r>
            <a:r>
              <a:rPr lang="pt-BR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e a subordinação do </a:t>
            </a:r>
            <a:r>
              <a:rPr lang="pt-BR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campo</a:t>
            </a:r>
            <a:r>
              <a:rPr lang="pt-BR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à </a:t>
            </a:r>
            <a:r>
              <a:rPr lang="pt-BR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cidade</a:t>
            </a:r>
            <a:r>
              <a:rPr lang="pt-BR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6725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395536" y="4773588"/>
            <a:ext cx="8352928" cy="181588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  </a:t>
            </a:r>
            <a:r>
              <a:rPr lang="pt-B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industrialização</a:t>
            </a:r>
            <a:r>
              <a:rPr lang="pt-B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modifica profundamente o </a:t>
            </a:r>
            <a:r>
              <a:rPr lang="pt-BR" sz="28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espaço geográfico</a:t>
            </a:r>
            <a:r>
              <a:rPr lang="pt-B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destruindo grande parte da natureza original e colocando no lugar da natureza uma </a:t>
            </a:r>
            <a:r>
              <a:rPr lang="pt-B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segunda natureza</a:t>
            </a:r>
            <a:r>
              <a:rPr lang="pt-B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pt-BR" sz="2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meio ambiente humanizado</a:t>
            </a:r>
            <a:r>
              <a:rPr lang="pt-B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B10AE70-D200-471E-B91C-9BFC59AA0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3532" y="6492875"/>
            <a:ext cx="770468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fld>
            <a:endParaRPr lang="pt-BR" sz="12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100" name="Picture 4" descr="O que fazer em Salvador da Bahia? Reunimos as melhores opções!">
            <a:extLst>
              <a:ext uri="{FF2B5EF4-FFF2-40B4-BE49-F238E27FC236}">
                <a16:creationId xmlns:a16="http://schemas.microsoft.com/office/drawing/2014/main" id="{A38C548A-A48C-48E2-9ECC-466AB07C4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20688"/>
            <a:ext cx="8352928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31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Companhia Siderúrgica Nacional – Wikipédia, a enciclopédia livre">
            <a:extLst>
              <a:ext uri="{FF2B5EF4-FFF2-40B4-BE49-F238E27FC236}">
                <a16:creationId xmlns:a16="http://schemas.microsoft.com/office/drawing/2014/main" id="{A6E2C8CD-5898-46F5-8BB3-0C4381A88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04" y="1948373"/>
            <a:ext cx="8195510" cy="4553066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/>
          <p:cNvSpPr txBox="1"/>
          <p:nvPr/>
        </p:nvSpPr>
        <p:spPr>
          <a:xfrm>
            <a:off x="467544" y="535494"/>
            <a:ext cx="820667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No Brasil a </a:t>
            </a:r>
            <a:r>
              <a:rPr lang="pt-BR" sz="2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industrialização</a:t>
            </a:r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teve início no </a:t>
            </a:r>
            <a:r>
              <a:rPr lang="pt-BR" sz="26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fim do século XIX</a:t>
            </a:r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embora a </a:t>
            </a:r>
            <a:r>
              <a:rPr lang="pt-BR" sz="2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atividade agrícola</a:t>
            </a:r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tenha predominado na economia brasileira até </a:t>
            </a:r>
            <a:r>
              <a:rPr lang="pt-BR" sz="26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meados do século XX</a:t>
            </a:r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C145F92-06CD-45CC-A377-8F82D47AD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4214" y="6474988"/>
            <a:ext cx="469786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fld>
            <a:endParaRPr lang="pt-BR" sz="1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124" name="Picture 4" descr="Lei institui a Semana Municipal da Agricultura Familiar em ...">
            <a:extLst>
              <a:ext uri="{FF2B5EF4-FFF2-40B4-BE49-F238E27FC236}">
                <a16:creationId xmlns:a16="http://schemas.microsoft.com/office/drawing/2014/main" id="{A2F3EBDB-BEC0-4CE9-B3E9-56E2F7626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88803">
            <a:off x="4199241" y="2529065"/>
            <a:ext cx="4010386" cy="2674983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09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1403647" y="2008651"/>
            <a:ext cx="7274853" cy="8925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pt-BR" sz="2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acumulação de capitais</a:t>
            </a:r>
            <a:r>
              <a:rPr lang="pt-B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proporcionado pela exportação de café.</a:t>
            </a:r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465499" y="624557"/>
            <a:ext cx="8213002" cy="1148259"/>
          </a:xfrm>
          <a:prstGeom prst="rect">
            <a:avLst/>
          </a:prstGeom>
          <a:noFill/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Fatores que propiciaram </a:t>
            </a:r>
          </a:p>
          <a:p>
            <a:pPr marL="0" indent="0" algn="ctr">
              <a:buNone/>
            </a:pPr>
            <a:r>
              <a:rPr lang="pt-BR" sz="3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 </a:t>
            </a:r>
            <a:r>
              <a:rPr lang="pt-BR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industrialização </a:t>
            </a:r>
            <a:r>
              <a:rPr lang="pt-BR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no Brasil</a:t>
            </a:r>
            <a:endParaRPr lang="pt-BR" sz="3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465499" y="2060848"/>
            <a:ext cx="773980" cy="830997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BR" sz="4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1</a:t>
            </a:r>
            <a:endParaRPr lang="pt-BR" sz="4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2" name="Picture 2" descr="http://www.digisulnet.com.br/site/sites/default/files/images/publicidade/banner-export-02.png?1309433969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8" b="7180"/>
          <a:stretch/>
        </p:blipFill>
        <p:spPr bwMode="auto">
          <a:xfrm>
            <a:off x="1619672" y="3068960"/>
            <a:ext cx="6484964" cy="3419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3F4442D-FA73-4026-BCCC-76A19AE41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820" y="6470231"/>
            <a:ext cx="770468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</a:t>
            </a:fld>
            <a:endParaRPr lang="pt-BR" sz="1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16423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1403648" y="1970837"/>
            <a:ext cx="741682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pt-BR" sz="2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substituição gradativa do trabalho escravo pelo trabalho assalariado, </a:t>
            </a:r>
            <a:r>
              <a:rPr lang="pt-B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com a chegada dos imigrantes.</a:t>
            </a:r>
          </a:p>
        </p:txBody>
      </p:sp>
      <p:sp>
        <p:nvSpPr>
          <p:cNvPr id="2" name="Retângulo 1"/>
          <p:cNvSpPr/>
          <p:nvPr/>
        </p:nvSpPr>
        <p:spPr>
          <a:xfrm>
            <a:off x="467544" y="1988840"/>
            <a:ext cx="792087" cy="830997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BR" sz="4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2</a:t>
            </a:r>
            <a:endParaRPr lang="pt-BR" sz="48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146" name="Picture 2" descr="http://2.bp.blogspot.com/_TLFMiI7Gxok/TIhJDAvjGUI/AAAAAAAAAFw/GdVfTZr7JyM/s1600/escravidão%5B1%5D.jpg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" r="-1"/>
          <a:stretch/>
        </p:blipFill>
        <p:spPr bwMode="auto">
          <a:xfrm>
            <a:off x="1547664" y="3049168"/>
            <a:ext cx="2508303" cy="354818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3.bp.blogspot.com/-NXaRdVkIIi8/UVM9VEV6VCI/AAAAAAAAYY4/CXjafMgvQI0/s1600/images.jp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040551"/>
            <a:ext cx="3076446" cy="349563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ta para a direita 2"/>
          <p:cNvSpPr/>
          <p:nvPr/>
        </p:nvSpPr>
        <p:spPr>
          <a:xfrm>
            <a:off x="4344000" y="4474194"/>
            <a:ext cx="864096" cy="62834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119767F-F8B3-4A72-BAAF-471B64D2B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6526" y="6492875"/>
            <a:ext cx="547473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</a:t>
            </a:fld>
            <a:endParaRPr lang="pt-BR" sz="1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E722BE40-B37D-467D-9F72-625B7211B3F1}"/>
              </a:ext>
            </a:extLst>
          </p:cNvPr>
          <p:cNvSpPr txBox="1">
            <a:spLocks/>
          </p:cNvSpPr>
          <p:nvPr/>
        </p:nvSpPr>
        <p:spPr>
          <a:xfrm>
            <a:off x="465499" y="624557"/>
            <a:ext cx="8213002" cy="1148259"/>
          </a:xfrm>
          <a:prstGeom prst="rect">
            <a:avLst/>
          </a:prstGeom>
          <a:noFill/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Fatores que propiciaram </a:t>
            </a:r>
          </a:p>
          <a:p>
            <a:pPr marL="0" indent="0" algn="ctr">
              <a:buNone/>
            </a:pPr>
            <a:r>
              <a:rPr lang="pt-BR" sz="3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 </a:t>
            </a:r>
            <a:r>
              <a:rPr lang="pt-BR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industrialização </a:t>
            </a:r>
            <a:r>
              <a:rPr lang="pt-BR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no Brasil</a:t>
            </a:r>
            <a:endParaRPr lang="pt-BR" sz="3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25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1276286" y="1994229"/>
            <a:ext cx="7418870" cy="8925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 </a:t>
            </a:r>
            <a:r>
              <a:rPr lang="pt-BR" sz="2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crescimento de um mercado consumidor interno</a:t>
            </a:r>
            <a:r>
              <a:rPr lang="pt-B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consequência da expansão do trabalho assalariado.</a:t>
            </a:r>
          </a:p>
        </p:txBody>
      </p:sp>
      <p:sp>
        <p:nvSpPr>
          <p:cNvPr id="2" name="Retângulo 1"/>
          <p:cNvSpPr/>
          <p:nvPr/>
        </p:nvSpPr>
        <p:spPr>
          <a:xfrm>
            <a:off x="465499" y="2060848"/>
            <a:ext cx="648072" cy="830997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BR" sz="4800" b="1" dirty="0">
                <a:solidFill>
                  <a:srgbClr val="C8407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3</a:t>
            </a:r>
            <a:endParaRPr lang="pt-BR" sz="4800" dirty="0">
              <a:solidFill>
                <a:srgbClr val="C8407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B7B02BD-07F1-4980-9D54-B78BC98D4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3532" y="6484415"/>
            <a:ext cx="770468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</a:t>
            </a:fld>
            <a:endParaRPr lang="pt-BR" sz="1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7504D9BA-931C-49D4-9D53-78D8B3B107D6}"/>
              </a:ext>
            </a:extLst>
          </p:cNvPr>
          <p:cNvSpPr txBox="1">
            <a:spLocks/>
          </p:cNvSpPr>
          <p:nvPr/>
        </p:nvSpPr>
        <p:spPr>
          <a:xfrm>
            <a:off x="465499" y="624557"/>
            <a:ext cx="8213002" cy="1148259"/>
          </a:xfrm>
          <a:prstGeom prst="rect">
            <a:avLst/>
          </a:prstGeom>
          <a:noFill/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Fatores que propiciaram </a:t>
            </a:r>
          </a:p>
          <a:p>
            <a:pPr marL="0" indent="0" algn="ctr">
              <a:buNone/>
            </a:pPr>
            <a:r>
              <a:rPr lang="pt-BR" sz="3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 </a:t>
            </a:r>
            <a:r>
              <a:rPr lang="pt-BR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industrialização </a:t>
            </a:r>
            <a:r>
              <a:rPr lang="pt-BR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no Brasil</a:t>
            </a:r>
            <a:endParaRPr lang="pt-BR" sz="3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148" name="Picture 4" descr="Entendendo o consumo: o que as pessoas compram e por quê - Kantar">
            <a:extLst>
              <a:ext uri="{FF2B5EF4-FFF2-40B4-BE49-F238E27FC236}">
                <a16:creationId xmlns:a16="http://schemas.microsoft.com/office/drawing/2014/main" id="{917D1934-63DB-466D-A5BA-F6092BDEF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934" y="3174813"/>
            <a:ext cx="7418870" cy="330960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B prst="relaxedInset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968089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http://2.bp.blogspot.com/_Gvpl-DlpdKc/TFLxNZKQJmI/AAAAAAAAAUM/qZRoJYT2TQQ/s1600/Plantação+de+café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140969"/>
            <a:ext cx="8280920" cy="3384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/>
          <p:cNvSpPr txBox="1"/>
          <p:nvPr/>
        </p:nvSpPr>
        <p:spPr>
          <a:xfrm>
            <a:off x="395536" y="1835997"/>
            <a:ext cx="8280920" cy="16927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pt-BR" sz="25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lavoura cafeeira paulistana </a:t>
            </a:r>
            <a:r>
              <a:rPr lang="pt-B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experimentou, na época, </a:t>
            </a:r>
            <a:r>
              <a:rPr lang="pt-BR" sz="25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extraordinária expansão </a:t>
            </a:r>
            <a:r>
              <a:rPr lang="pt-B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e, por esse motivo, </a:t>
            </a:r>
          </a:p>
          <a:p>
            <a:pPr algn="ctr"/>
            <a:r>
              <a:rPr lang="pt-B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concentraram-se nessa região, em particular </a:t>
            </a:r>
          </a:p>
          <a:p>
            <a:pPr algn="ctr"/>
            <a:r>
              <a:rPr lang="pt-B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nos </a:t>
            </a:r>
            <a:r>
              <a:rPr lang="pt-BR" sz="25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arredores da cidade de São Paulo</a:t>
            </a:r>
            <a:r>
              <a:rPr lang="pt-B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479904" y="866344"/>
            <a:ext cx="8208912" cy="792088"/>
          </a:xfrm>
          <a:prstGeom prst="rect">
            <a:avLst/>
          </a:prstGeom>
          <a:noFill/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Concentração industrial</a:t>
            </a:r>
            <a:endParaRPr lang="pt-BR" sz="3600" b="1" dirty="0">
              <a:solidFill>
                <a:srgbClr val="FFFF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9218" name="Picture 2" descr="http://www.gazetadopovo.com.br/reveleoparana/r/t/38129/626/38129__2202__20090331101606.jp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341" y="3706333"/>
            <a:ext cx="3378236" cy="25309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69ACAD8-0DE2-44F6-B134-577E6B2C2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493842"/>
            <a:ext cx="467544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</a:t>
            </a:fld>
            <a:endParaRPr lang="pt-BR" sz="1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5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Dividendo">
  <a:themeElements>
    <a:clrScheme name="Dividendo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65359"/>
      </a:accent1>
      <a:accent2>
        <a:srgbClr val="ED8428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786</Words>
  <Application>Microsoft Office PowerPoint</Application>
  <PresentationFormat>Apresentação na tela (4:3)</PresentationFormat>
  <Paragraphs>115</Paragraphs>
  <Slides>29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Century Gothic</vt:lpstr>
      <vt:lpstr>Geneva</vt:lpstr>
      <vt:lpstr>Gill Sans MT</vt:lpstr>
      <vt:lpstr>Wingdings</vt:lpstr>
      <vt:lpstr>Wingdings 2</vt:lpstr>
      <vt:lpstr>Dividendo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everton assuncao</dc:creator>
  <cp:lastModifiedBy>EVERTON LUIZ ASSUNCAO SILVA</cp:lastModifiedBy>
  <cp:revision>38</cp:revision>
  <dcterms:created xsi:type="dcterms:W3CDTF">2020-07-12T21:46:30Z</dcterms:created>
  <dcterms:modified xsi:type="dcterms:W3CDTF">2023-05-15T09:35:11Z</dcterms:modified>
</cp:coreProperties>
</file>